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70" r:id="rId10"/>
    <p:sldId id="269" r:id="rId11"/>
    <p:sldId id="266" r:id="rId12"/>
    <p:sldId id="268" r:id="rId13"/>
    <p:sldId id="267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291"/>
  </p:normalViewPr>
  <p:slideViewPr>
    <p:cSldViewPr snapToGrid="0" snapToObjects="1">
      <p:cViewPr>
        <p:scale>
          <a:sx n="96" d="100"/>
          <a:sy n="96" d="100"/>
        </p:scale>
        <p:origin x="1160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641B52-7542-CE43-819C-7224ACF24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F32F3B8-AC1E-3945-B096-189690302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97DFE09-C01D-F646-8FE7-4AE1351F1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B204C-B5C8-B547-843A-0B000FADC0A1}" type="datetimeFigureOut">
              <a:rPr lang="nl-NL" smtClean="0"/>
              <a:t>18-10-2020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0581369-CD66-8743-9D58-9A6557C59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46C7208-67EE-D341-869D-7F5FD5619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1D71-E1BD-1046-BD3F-7CFA2D49FF4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9302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D12BC1-E821-8D4D-A559-37465BF3B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4A03B54-FF82-B242-8897-1C1AD60F4D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653B1C-30AD-4B45-B517-64DCEA450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B204C-B5C8-B547-843A-0B000FADC0A1}" type="datetimeFigureOut">
              <a:rPr lang="nl-NL" smtClean="0"/>
              <a:t>18-10-2020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F7CB426-CB52-DD4E-9FAA-0340A0348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45E4DE6-8CCF-A248-A549-1E0E04C7A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1D71-E1BD-1046-BD3F-7CFA2D49FF4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6917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8740D6B-84FF-9941-88FE-162B00C140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064B6C3-56AE-A24E-99BD-6A1051F215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4D8EBCF-EDF7-BC4A-B261-6501B0FE1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B204C-B5C8-B547-843A-0B000FADC0A1}" type="datetimeFigureOut">
              <a:rPr lang="nl-NL" smtClean="0"/>
              <a:t>18-10-2020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BE43E4-9A76-B540-8855-8A10F2913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8033B0A-7D3D-C849-B946-3CBA27D98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1D71-E1BD-1046-BD3F-7CFA2D49FF4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9766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FF3008-6655-4341-9D12-4E5CDA420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ED901D-4E15-CB46-B502-62B4C5989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5F29BC-2A19-3D49-902A-02A8E24C8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B204C-B5C8-B547-843A-0B000FADC0A1}" type="datetimeFigureOut">
              <a:rPr lang="nl-NL" smtClean="0"/>
              <a:t>18-10-2020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C175634-8A00-9448-9934-7E35AED15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7DD3FB9-AC2B-3041-803F-C2211B70E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1D71-E1BD-1046-BD3F-7CFA2D49FF4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1313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E0B239-177D-874C-A509-4C93448D0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6910088-C892-4C4A-919C-3C6292143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B0D9AB-90FA-8C43-BA94-E3ACC3D98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B204C-B5C8-B547-843A-0B000FADC0A1}" type="datetimeFigureOut">
              <a:rPr lang="nl-NL" smtClean="0"/>
              <a:t>18-10-2020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DA2338F-AB67-2C4B-9B98-7E1A114A6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4643577-DEFD-3F47-9216-D00F751B5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1D71-E1BD-1046-BD3F-7CFA2D49FF4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8170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7FA606-772B-0949-AB33-6EF43EA40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208459-4BFD-ED4B-ACB1-3F7D144BA4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A62158B-E918-D04D-95DA-AA8C7CEEB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26A92F2-B009-D24F-BC76-42546EBBD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B204C-B5C8-B547-843A-0B000FADC0A1}" type="datetimeFigureOut">
              <a:rPr lang="nl-NL" smtClean="0"/>
              <a:t>18-10-2020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3114806-5F4C-F14B-AE5A-B97D0C17A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F443DB5-D4CA-2843-A979-F5FA1B7C5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1D71-E1BD-1046-BD3F-7CFA2D49FF4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7274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490C4-F5BE-D141-A15F-7F073BFC2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8592C41-B722-1B43-AE50-652AB2447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9A92B2B-BBD9-3242-A2EF-255BD6098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84A48A6-F99D-7845-932C-BAF135B924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1FA053F-9F69-D843-8ABE-D81C27E5EC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0C84804-E91D-594D-8DEF-77EFC0C9E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B204C-B5C8-B547-843A-0B000FADC0A1}" type="datetimeFigureOut">
              <a:rPr lang="nl-NL" smtClean="0"/>
              <a:t>18-10-2020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CE1482C-D7A9-654D-81D6-6BC3AEDF5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959C95D-4A31-C643-8A7F-CD7A0D06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1D71-E1BD-1046-BD3F-7CFA2D49FF4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7257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C2231D-D748-554C-8E2E-36B64F7F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0BB8C22-D74F-8C4E-B728-0604067CB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B204C-B5C8-B547-843A-0B000FADC0A1}" type="datetimeFigureOut">
              <a:rPr lang="nl-NL" smtClean="0"/>
              <a:t>18-10-2020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8310E55-8599-454D-9FA4-1D501CB8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137214C-F45D-9841-A0AC-B111326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1D71-E1BD-1046-BD3F-7CFA2D49FF4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4341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70D527C-F724-8347-AC92-C0CF850E8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B204C-B5C8-B547-843A-0B000FADC0A1}" type="datetimeFigureOut">
              <a:rPr lang="nl-NL" smtClean="0"/>
              <a:t>18-10-2020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8805F88-981B-2644-8927-A465DCDA8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2FF8BDB-45C7-A342-9165-A5DC596FA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1D71-E1BD-1046-BD3F-7CFA2D49FF4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8722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DD9134-C6DE-BF4E-81F9-0D8E66CD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5AD33E-2766-424A-AE20-81A834CD8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C8551F2-12D7-2240-95E8-AE12D2046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49165C3-3A06-424E-97C2-DB29AF9AC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B204C-B5C8-B547-843A-0B000FADC0A1}" type="datetimeFigureOut">
              <a:rPr lang="nl-NL" smtClean="0"/>
              <a:t>18-10-2020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2F89A8E-EB88-454E-B3AE-227FDBBF5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A29855A-9F77-A74E-88E4-76E61711A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1D71-E1BD-1046-BD3F-7CFA2D49FF4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8153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5FD00A-1D9F-394A-A93E-1E1244D58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6AB460A-3024-E74D-A644-EB5C13112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612DACA-1828-054F-A69A-C370A17E1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DDA4CB8-2F68-C242-BCAE-41EC68B9A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B204C-B5C8-B547-843A-0B000FADC0A1}" type="datetimeFigureOut">
              <a:rPr lang="nl-NL" smtClean="0"/>
              <a:t>18-10-2020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1C0ABFF-90CC-6A42-95FA-77B3197DF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7BB0C91-1A42-D843-8CE6-056419177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1D71-E1BD-1046-BD3F-7CFA2D49FF4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8149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1590847-D5E3-C14E-A448-924548977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8A3539E-BF6D-F845-9FE7-3ACFB5F29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E54BF8-10B9-BB45-BAD0-F7B452241E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B204C-B5C8-B547-843A-0B000FADC0A1}" type="datetimeFigureOut">
              <a:rPr lang="nl-NL" smtClean="0"/>
              <a:t>18-10-2020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FD5D3A9-1C27-0148-BAA3-159A6DEA8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D04B15-681B-F847-92B2-30C117E790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51D71-E1BD-1046-BD3F-7CFA2D49FF4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48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fdKTHL0PMGw?feature=oembed" TargetMode="External"/><Relationship Id="rId1" Type="http://schemas.openxmlformats.org/officeDocument/2006/relationships/video" Target="https://www.youtube.com/embed/JcDUNzCDokI?feature=oembed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aanuRvpfFU?feature=oembed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9577C1B-6B55-1849-9E44-80530897B8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6"/>
          <a:stretch/>
        </p:blipFill>
        <p:spPr bwMode="auto">
          <a:xfrm>
            <a:off x="0" y="-57247"/>
            <a:ext cx="12263232" cy="697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8ED9494-8826-5C42-88FD-3E3F63F01569}"/>
              </a:ext>
            </a:extLst>
          </p:cNvPr>
          <p:cNvSpPr txBox="1"/>
          <p:nvPr/>
        </p:nvSpPr>
        <p:spPr>
          <a:xfrm>
            <a:off x="3660252" y="-1348308"/>
            <a:ext cx="5076328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0" dirty="0"/>
              <a:t>&amp;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D565FBC-E53A-6647-BE89-A415D0BF13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3631" y="1182556"/>
            <a:ext cx="6379779" cy="3523977"/>
          </a:xfrm>
          <a:noFill/>
        </p:spPr>
        <p:txBody>
          <a:bodyPr>
            <a:normAutofit/>
          </a:bodyPr>
          <a:lstStyle/>
          <a:p>
            <a:r>
              <a:rPr lang="nl-NL" sz="8800" b="1" dirty="0">
                <a:solidFill>
                  <a:srgbClr val="C00000"/>
                </a:solidFill>
                <a:cs typeface="Baloo Thambi" panose="03080902040302020200" pitchFamily="66" charset="77"/>
              </a:rPr>
              <a:t>THEATER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37EE928-3415-FC4C-83C6-7CAC91F89F73}"/>
              </a:ext>
            </a:extLst>
          </p:cNvPr>
          <p:cNvSpPr txBox="1"/>
          <p:nvPr/>
        </p:nvSpPr>
        <p:spPr>
          <a:xfrm>
            <a:off x="7240515" y="4313517"/>
            <a:ext cx="489268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600" b="1" dirty="0">
                <a:solidFill>
                  <a:srgbClr val="C00000"/>
                </a:solidFill>
                <a:cs typeface="Baloo Thambi" panose="03080902040302020200" pitchFamily="66" charset="77"/>
              </a:rPr>
              <a:t>MUSICAL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815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7E27E3-B1AF-6344-B6C3-A44A6F28B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nl-NL" sz="8000" b="1" dirty="0">
                <a:solidFill>
                  <a:srgbClr val="C00000"/>
                </a:solidFill>
              </a:rPr>
              <a:t>WAT IS </a:t>
            </a:r>
            <a:br>
              <a:rPr lang="nl-NL" sz="8000" b="1" dirty="0">
                <a:solidFill>
                  <a:srgbClr val="C00000"/>
                </a:solidFill>
              </a:rPr>
            </a:br>
            <a:r>
              <a:rPr lang="nl-NL" sz="8000" b="1" dirty="0">
                <a:solidFill>
                  <a:srgbClr val="C00000"/>
                </a:solidFill>
              </a:rPr>
              <a:t>EEN </a:t>
            </a:r>
            <a:br>
              <a:rPr lang="nl-NL" sz="8000" b="1" dirty="0">
                <a:solidFill>
                  <a:srgbClr val="C00000"/>
                </a:solidFill>
              </a:rPr>
            </a:br>
            <a:r>
              <a:rPr lang="nl-NL" sz="7300" b="1" dirty="0">
                <a:solidFill>
                  <a:srgbClr val="C00000"/>
                </a:solidFill>
              </a:rPr>
              <a:t>MUSICAL</a:t>
            </a:r>
            <a:br>
              <a:rPr lang="nl-NL" sz="8000" b="1" dirty="0">
                <a:solidFill>
                  <a:srgbClr val="C00000"/>
                </a:solidFill>
              </a:rPr>
            </a:br>
            <a:r>
              <a:rPr lang="nl-NL" sz="80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8E82303-59F8-A844-8559-9A94C844361D}"/>
              </a:ext>
            </a:extLst>
          </p:cNvPr>
          <p:cNvSpPr txBox="1"/>
          <p:nvPr/>
        </p:nvSpPr>
        <p:spPr>
          <a:xfrm>
            <a:off x="3524045" y="4967350"/>
            <a:ext cx="2731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/>
              <a:t>Gesproken dialoog</a:t>
            </a:r>
          </a:p>
          <a:p>
            <a:r>
              <a:rPr lang="nl-NL" sz="1600" dirty="0"/>
              <a:t>Thematiek luchtiger dan opera</a:t>
            </a:r>
          </a:p>
          <a:p>
            <a:r>
              <a:rPr lang="nl-NL" sz="1600" dirty="0"/>
              <a:t>Muziek is een middel </a:t>
            </a:r>
            <a:endParaRPr lang="nl-NL" sz="24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D0C836D-4125-CA45-875D-8B3CFB569D6C}"/>
              </a:ext>
            </a:extLst>
          </p:cNvPr>
          <p:cNvSpPr txBox="1"/>
          <p:nvPr/>
        </p:nvSpPr>
        <p:spPr>
          <a:xfrm>
            <a:off x="3522016" y="1351507"/>
            <a:ext cx="241562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C00000"/>
                </a:solidFill>
              </a:rPr>
              <a:t>SAMENKOMST DISCIPLINES</a:t>
            </a:r>
          </a:p>
          <a:p>
            <a:endParaRPr lang="nl-NL" sz="2400" b="1" dirty="0">
              <a:solidFill>
                <a:srgbClr val="C00000"/>
              </a:solidFill>
            </a:endParaRPr>
          </a:p>
          <a:p>
            <a:endParaRPr lang="nl-NL" sz="2400" b="1" dirty="0">
              <a:solidFill>
                <a:srgbClr val="C00000"/>
              </a:solidFill>
            </a:endParaRPr>
          </a:p>
          <a:p>
            <a:endParaRPr lang="nl-NL" sz="2400" b="1" dirty="0">
              <a:solidFill>
                <a:srgbClr val="C00000"/>
              </a:solidFill>
            </a:endParaRPr>
          </a:p>
          <a:p>
            <a:endParaRPr lang="nl-NL" sz="2400" b="1" dirty="0">
              <a:solidFill>
                <a:srgbClr val="C00000"/>
              </a:solidFill>
            </a:endParaRPr>
          </a:p>
          <a:p>
            <a:endParaRPr lang="nl-NL" sz="2400" b="1" dirty="0">
              <a:solidFill>
                <a:srgbClr val="C00000"/>
              </a:solidFill>
            </a:endParaRPr>
          </a:p>
          <a:p>
            <a:endParaRPr lang="nl-NL" sz="2400" b="1" dirty="0">
              <a:solidFill>
                <a:srgbClr val="C00000"/>
              </a:solidFill>
            </a:endParaRPr>
          </a:p>
          <a:p>
            <a:r>
              <a:rPr lang="nl-NL" sz="2400" b="1" dirty="0">
                <a:solidFill>
                  <a:srgbClr val="C00000"/>
                </a:solidFill>
              </a:rPr>
              <a:t>VERSCHIL MET OPERA: </a:t>
            </a:r>
          </a:p>
          <a:p>
            <a:r>
              <a:rPr lang="nl-NL" sz="2400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A283964-CF28-D445-AD8A-4A5E1E8F5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-1"/>
            <a:ext cx="4524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C8FCF60-D5FD-DC4A-9636-EAD1BB1C6EDF}"/>
              </a:ext>
            </a:extLst>
          </p:cNvPr>
          <p:cNvSpPr txBox="1"/>
          <p:nvPr/>
        </p:nvSpPr>
        <p:spPr>
          <a:xfrm>
            <a:off x="3522016" y="2166053"/>
            <a:ext cx="4360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Zang </a:t>
            </a:r>
          </a:p>
          <a:p>
            <a:r>
              <a:rPr lang="nl-NL" dirty="0"/>
              <a:t>Dans </a:t>
            </a:r>
          </a:p>
          <a:p>
            <a:r>
              <a:rPr lang="nl-NL" dirty="0"/>
              <a:t>Spel</a:t>
            </a:r>
          </a:p>
          <a:p>
            <a:r>
              <a:rPr lang="nl-NL" dirty="0"/>
              <a:t>Muziek</a:t>
            </a:r>
          </a:p>
        </p:txBody>
      </p:sp>
    </p:spTree>
    <p:extLst>
      <p:ext uri="{BB962C8B-B14F-4D97-AF65-F5344CB8AC3E}">
        <p14:creationId xmlns:p14="http://schemas.microsoft.com/office/powerpoint/2010/main" val="2650754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DE4EB2-AEB8-E34D-A817-27ACA55D9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017" y="616916"/>
            <a:ext cx="10515600" cy="1325563"/>
          </a:xfrm>
        </p:spPr>
        <p:txBody>
          <a:bodyPr>
            <a:normAutofit/>
          </a:bodyPr>
          <a:lstStyle/>
          <a:p>
            <a:r>
              <a:rPr lang="nl-NL" sz="6000" b="1" dirty="0">
                <a:solidFill>
                  <a:srgbClr val="C00000"/>
                </a:solidFill>
              </a:rPr>
              <a:t>WEST SIDE STORY &amp; HAIRSPRAY </a:t>
            </a:r>
          </a:p>
        </p:txBody>
      </p:sp>
      <p:pic>
        <p:nvPicPr>
          <p:cNvPr id="4" name="Onlinemedia 3" descr="WEST SIDE STORY - Trailer">
            <a:hlinkClick r:id="" action="ppaction://media"/>
            <a:extLst>
              <a:ext uri="{FF2B5EF4-FFF2-40B4-BE49-F238E27FC236}">
                <a16:creationId xmlns:a16="http://schemas.microsoft.com/office/drawing/2014/main" id="{A03B1011-8C08-DA4A-90A0-7B9F30DF08E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53887" y="2257839"/>
            <a:ext cx="5595730" cy="3147598"/>
          </a:xfrm>
          <a:prstGeom prst="rect">
            <a:avLst/>
          </a:prstGeom>
        </p:spPr>
      </p:pic>
      <p:pic>
        <p:nvPicPr>
          <p:cNvPr id="5" name="Onlinemedia 4" descr="Hairspray 1988 Trailer">
            <a:hlinkClick r:id="" action="ppaction://media"/>
            <a:extLst>
              <a:ext uri="{FF2B5EF4-FFF2-40B4-BE49-F238E27FC236}">
                <a16:creationId xmlns:a16="http://schemas.microsoft.com/office/drawing/2014/main" id="{2A5FD6E2-E487-A341-999D-BBA7E07D6C63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261652" y="2257839"/>
            <a:ext cx="5595730" cy="314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34B9A4-FE96-CF4E-8514-8CAD6069F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6600" b="1" dirty="0">
                <a:solidFill>
                  <a:srgbClr val="C00000"/>
                </a:solidFill>
                <a:latin typeface="+mn-lt"/>
              </a:rPr>
              <a:t>HOOG &amp; LAAG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3D82C20-3823-6341-9028-A6EEE6E1B5E3}"/>
              </a:ext>
            </a:extLst>
          </p:cNvPr>
          <p:cNvSpPr txBox="1"/>
          <p:nvPr/>
        </p:nvSpPr>
        <p:spPr>
          <a:xfrm>
            <a:off x="838200" y="5234610"/>
            <a:ext cx="65487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b="1" dirty="0">
                <a:solidFill>
                  <a:srgbClr val="C00000"/>
                </a:solidFill>
              </a:rPr>
              <a:t>VOORTBESTAAN MUSICALS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6AA0320-9EB9-AB4D-8756-2F0183DA4083}"/>
              </a:ext>
            </a:extLst>
          </p:cNvPr>
          <p:cNvSpPr txBox="1"/>
          <p:nvPr/>
        </p:nvSpPr>
        <p:spPr>
          <a:xfrm>
            <a:off x="838200" y="2875722"/>
            <a:ext cx="34297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800" b="1" dirty="0">
                <a:solidFill>
                  <a:srgbClr val="C00000"/>
                </a:solidFill>
              </a:rPr>
              <a:t>COMMERCIE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5C99E8A-9E91-7F4A-B9A2-5C144E3E2F78}"/>
              </a:ext>
            </a:extLst>
          </p:cNvPr>
          <p:cNvSpPr txBox="1"/>
          <p:nvPr/>
        </p:nvSpPr>
        <p:spPr>
          <a:xfrm>
            <a:off x="838200" y="1356403"/>
            <a:ext cx="6351803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Hoge kunst? Geen professionele opleiding van een groot gedeelte</a:t>
            </a:r>
          </a:p>
          <a:p>
            <a:r>
              <a:rPr lang="nl-NL" dirty="0"/>
              <a:t>van de makers.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Nummers uitbrengen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Aansluitend bij de behoeftes van de massa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1281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73B7DC83-C4A1-D545-8D7B-05B814813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97" b="8996"/>
          <a:stretch/>
        </p:blipFill>
        <p:spPr bwMode="auto">
          <a:xfrm>
            <a:off x="3313043" y="-57247"/>
            <a:ext cx="8878957" cy="697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9EC828-703E-4740-9267-F22498D8D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9354"/>
            <a:ext cx="10515600" cy="2179292"/>
          </a:xfrm>
        </p:spPr>
        <p:txBody>
          <a:bodyPr>
            <a:noAutofit/>
          </a:bodyPr>
          <a:lstStyle/>
          <a:p>
            <a:r>
              <a:rPr lang="nl-NL" sz="13800" b="1" dirty="0">
                <a:solidFill>
                  <a:srgbClr val="C00000"/>
                </a:solidFill>
              </a:rPr>
              <a:t>EINDE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DF9FA95-79E9-AB41-ABF5-C9EF704F440C}"/>
              </a:ext>
            </a:extLst>
          </p:cNvPr>
          <p:cNvSpPr txBox="1"/>
          <p:nvPr/>
        </p:nvSpPr>
        <p:spPr>
          <a:xfrm>
            <a:off x="1020418" y="4118536"/>
            <a:ext cx="1800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C00000"/>
                </a:solidFill>
              </a:rPr>
              <a:t>NOG VRAGEN? </a:t>
            </a:r>
          </a:p>
        </p:txBody>
      </p:sp>
    </p:spTree>
    <p:extLst>
      <p:ext uri="{BB962C8B-B14F-4D97-AF65-F5344CB8AC3E}">
        <p14:creationId xmlns:p14="http://schemas.microsoft.com/office/powerpoint/2010/main" val="1108731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DBB27B49-5775-2B4E-9976-A48EEA1C3E45}"/>
              </a:ext>
            </a:extLst>
          </p:cNvPr>
          <p:cNvSpPr txBox="1"/>
          <p:nvPr/>
        </p:nvSpPr>
        <p:spPr>
          <a:xfrm>
            <a:off x="115612" y="2249214"/>
            <a:ext cx="34684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C00000"/>
                </a:solidFill>
              </a:rPr>
              <a:t>THEATER IN HET MODERNISME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985B66A-E8B7-0B43-81C9-94FBC3B7274B}"/>
              </a:ext>
            </a:extLst>
          </p:cNvPr>
          <p:cNvSpPr txBox="1"/>
          <p:nvPr/>
        </p:nvSpPr>
        <p:spPr>
          <a:xfrm>
            <a:off x="3499946" y="541054"/>
            <a:ext cx="4708725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dirty="0">
                <a:solidFill>
                  <a:srgbClr val="C00000"/>
                </a:solidFill>
              </a:rPr>
              <a:t>NATURALISME: </a:t>
            </a:r>
          </a:p>
          <a:p>
            <a:endParaRPr lang="nl-NL" sz="5400" b="1" dirty="0">
              <a:solidFill>
                <a:srgbClr val="C00000"/>
              </a:solidFill>
            </a:endParaRPr>
          </a:p>
          <a:p>
            <a:endParaRPr lang="nl-NL" sz="5400" b="1" dirty="0">
              <a:solidFill>
                <a:srgbClr val="C00000"/>
              </a:solidFill>
            </a:endParaRPr>
          </a:p>
          <a:p>
            <a:r>
              <a:rPr lang="nl-NL" sz="5400" b="1" dirty="0">
                <a:solidFill>
                  <a:srgbClr val="C00000"/>
                </a:solidFill>
              </a:rPr>
              <a:t>DECOR: </a:t>
            </a:r>
          </a:p>
          <a:p>
            <a:r>
              <a:rPr lang="nl-NL" sz="5400" dirty="0">
                <a:solidFill>
                  <a:srgbClr val="C00000"/>
                </a:solidFill>
              </a:rPr>
              <a:t> </a:t>
            </a:r>
          </a:p>
          <a:p>
            <a:r>
              <a:rPr lang="nl-NL" sz="5400" b="1" dirty="0">
                <a:solidFill>
                  <a:srgbClr val="C00000"/>
                </a:solidFill>
              </a:rPr>
              <a:t>DOEL:</a:t>
            </a:r>
          </a:p>
          <a:p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57E9BE9-0E28-EB44-99F4-895F13A45647}"/>
              </a:ext>
            </a:extLst>
          </p:cNvPr>
          <p:cNvSpPr txBox="1"/>
          <p:nvPr/>
        </p:nvSpPr>
        <p:spPr>
          <a:xfrm>
            <a:off x="3584027" y="1244777"/>
            <a:ext cx="280626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C00000"/>
                </a:solidFill>
              </a:rPr>
              <a:t>ALLEDAAGSE THEMA’S </a:t>
            </a:r>
          </a:p>
          <a:p>
            <a:r>
              <a:rPr lang="nl-NL" dirty="0">
                <a:solidFill>
                  <a:srgbClr val="C00000"/>
                </a:solidFill>
              </a:rPr>
              <a:t>SPEELSTIJL ZO NATUURLIJK MOGELIJK  </a:t>
            </a:r>
          </a:p>
          <a:p>
            <a:endParaRPr lang="nl-NL" dirty="0">
              <a:solidFill>
                <a:srgbClr val="C00000"/>
              </a:solidFill>
            </a:endParaRPr>
          </a:p>
          <a:p>
            <a:endParaRPr lang="nl-NL" dirty="0">
              <a:solidFill>
                <a:srgbClr val="C00000"/>
              </a:solidFill>
            </a:endParaRPr>
          </a:p>
          <a:p>
            <a:endParaRPr lang="nl-NL" dirty="0">
              <a:solidFill>
                <a:srgbClr val="C00000"/>
              </a:solidFill>
            </a:endParaRPr>
          </a:p>
          <a:p>
            <a:endParaRPr lang="nl-NL" dirty="0">
              <a:solidFill>
                <a:srgbClr val="C00000"/>
              </a:solidFill>
            </a:endParaRPr>
          </a:p>
          <a:p>
            <a:endParaRPr lang="nl-NL" dirty="0">
              <a:solidFill>
                <a:srgbClr val="C00000"/>
              </a:solidFill>
            </a:endParaRPr>
          </a:p>
          <a:p>
            <a:endParaRPr lang="nl-NL" dirty="0">
              <a:solidFill>
                <a:srgbClr val="C00000"/>
              </a:solidFill>
            </a:endParaRPr>
          </a:p>
          <a:p>
            <a:r>
              <a:rPr lang="nl-NL" dirty="0">
                <a:solidFill>
                  <a:srgbClr val="C00000"/>
                </a:solidFill>
              </a:rPr>
              <a:t>REALISTISCH </a:t>
            </a:r>
          </a:p>
          <a:p>
            <a:endParaRPr lang="nl-NL" dirty="0">
              <a:solidFill>
                <a:srgbClr val="C00000"/>
              </a:solidFill>
            </a:endParaRPr>
          </a:p>
          <a:p>
            <a:endParaRPr lang="nl-NL" dirty="0">
              <a:solidFill>
                <a:srgbClr val="C00000"/>
              </a:solidFill>
            </a:endParaRPr>
          </a:p>
          <a:p>
            <a:endParaRPr lang="nl-NL" dirty="0">
              <a:solidFill>
                <a:srgbClr val="C00000"/>
              </a:solidFill>
            </a:endParaRPr>
          </a:p>
          <a:p>
            <a:endParaRPr lang="nl-NL" dirty="0">
              <a:solidFill>
                <a:srgbClr val="C00000"/>
              </a:solidFill>
            </a:endParaRPr>
          </a:p>
          <a:p>
            <a:endParaRPr lang="nl-NL" dirty="0">
              <a:solidFill>
                <a:srgbClr val="C00000"/>
              </a:solidFill>
            </a:endParaRPr>
          </a:p>
          <a:p>
            <a:r>
              <a:rPr lang="nl-NL" dirty="0">
                <a:solidFill>
                  <a:srgbClr val="C00000"/>
                </a:solidFill>
              </a:rPr>
              <a:t>AMUSEMENT</a:t>
            </a:r>
          </a:p>
          <a:p>
            <a:endParaRPr lang="nl-NL" dirty="0">
              <a:solidFill>
                <a:srgbClr val="C00000"/>
              </a:solidFill>
            </a:endParaRPr>
          </a:p>
          <a:p>
            <a:endParaRPr lang="nl-NL" dirty="0">
              <a:solidFill>
                <a:srgbClr val="C00000"/>
              </a:solidFill>
            </a:endParaRPr>
          </a:p>
          <a:p>
            <a:endParaRPr lang="nl-NL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7EC25854-7E7B-9143-A37B-3D535450C3DF}"/>
              </a:ext>
            </a:extLst>
          </p:cNvPr>
          <p:cNvSpPr txBox="1"/>
          <p:nvPr/>
        </p:nvSpPr>
        <p:spPr>
          <a:xfrm>
            <a:off x="3566519" y="1792631"/>
            <a:ext cx="56475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  <a:p>
            <a:r>
              <a:rPr lang="nl-NL" dirty="0"/>
              <a:t>Levensecht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Levensechte decors en kostuums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Publiek moet geloven in illusie </a:t>
            </a:r>
          </a:p>
          <a:p>
            <a:r>
              <a:rPr lang="nl-NL" dirty="0"/>
              <a:t>en meeleven met de rollen. 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93D9B670-5CEC-284E-B9C1-02C557CFAF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93"/>
          <a:stretch/>
        </p:blipFill>
        <p:spPr>
          <a:xfrm>
            <a:off x="8734096" y="0"/>
            <a:ext cx="3647090" cy="685800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4DA69CBB-BFAB-8542-BC6C-2864939AE0DC}"/>
              </a:ext>
            </a:extLst>
          </p:cNvPr>
          <p:cNvSpPr txBox="1"/>
          <p:nvPr/>
        </p:nvSpPr>
        <p:spPr>
          <a:xfrm>
            <a:off x="8734096" y="39760"/>
            <a:ext cx="31790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i="1" dirty="0">
                <a:solidFill>
                  <a:schemeClr val="bg1"/>
                </a:solidFill>
              </a:rPr>
              <a:t>Oom </a:t>
            </a:r>
            <a:r>
              <a:rPr lang="nl-NL" sz="1000" i="1" dirty="0" err="1">
                <a:solidFill>
                  <a:schemeClr val="bg1"/>
                </a:solidFill>
              </a:rPr>
              <a:t>Wanja</a:t>
            </a:r>
            <a:r>
              <a:rPr lang="nl-NL" sz="1000" dirty="0">
                <a:solidFill>
                  <a:schemeClr val="bg1"/>
                </a:solidFill>
              </a:rPr>
              <a:t> in de regie van </a:t>
            </a:r>
            <a:r>
              <a:rPr lang="nl-NL" sz="1000" dirty="0" err="1">
                <a:solidFill>
                  <a:schemeClr val="bg1"/>
                </a:solidFill>
              </a:rPr>
              <a:t>Konstantin</a:t>
            </a:r>
            <a:r>
              <a:rPr lang="nl-NL" sz="1000" dirty="0">
                <a:solidFill>
                  <a:schemeClr val="bg1"/>
                </a:solidFill>
              </a:rPr>
              <a:t> </a:t>
            </a:r>
            <a:r>
              <a:rPr lang="nl-NL" sz="1000" dirty="0" err="1">
                <a:solidFill>
                  <a:schemeClr val="bg1"/>
                </a:solidFill>
              </a:rPr>
              <a:t>Stanislavski</a:t>
            </a:r>
            <a:r>
              <a:rPr lang="nl-NL" sz="1000" dirty="0">
                <a:solidFill>
                  <a:schemeClr val="bg1"/>
                </a:solidFill>
              </a:rPr>
              <a:t> (1899</a:t>
            </a:r>
            <a:r>
              <a:rPr lang="nl-NL" sz="1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6217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038352-8246-634A-AEE1-C452A96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24" y="1897062"/>
            <a:ext cx="4469524" cy="3063875"/>
          </a:xfrm>
        </p:spPr>
        <p:txBody>
          <a:bodyPr>
            <a:normAutofit/>
          </a:bodyPr>
          <a:lstStyle/>
          <a:p>
            <a:r>
              <a:rPr lang="nl-NL" sz="4800" b="1" dirty="0">
                <a:solidFill>
                  <a:srgbClr val="C00000"/>
                </a:solidFill>
              </a:rPr>
              <a:t>TONEEL </a:t>
            </a:r>
            <a:br>
              <a:rPr lang="nl-NL" sz="4800" b="1" dirty="0">
                <a:solidFill>
                  <a:srgbClr val="C00000"/>
                </a:solidFill>
              </a:rPr>
            </a:br>
            <a:r>
              <a:rPr lang="nl-NL" sz="4800" b="1" dirty="0">
                <a:solidFill>
                  <a:srgbClr val="C00000"/>
                </a:solidFill>
              </a:rPr>
              <a:t>&amp; </a:t>
            </a:r>
            <a:br>
              <a:rPr lang="nl-NL" sz="4800" b="1" dirty="0">
                <a:solidFill>
                  <a:srgbClr val="C00000"/>
                </a:solidFill>
              </a:rPr>
            </a:br>
            <a:r>
              <a:rPr lang="nl-NL" sz="4800" b="1" dirty="0">
                <a:solidFill>
                  <a:srgbClr val="C00000"/>
                </a:solidFill>
              </a:rPr>
              <a:t>BEELDENDE KUNST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27A3FDA-F9C4-004A-8F1A-EA35A58EB7AC}"/>
              </a:ext>
            </a:extLst>
          </p:cNvPr>
          <p:cNvSpPr txBox="1"/>
          <p:nvPr/>
        </p:nvSpPr>
        <p:spPr>
          <a:xfrm>
            <a:off x="7250455" y="1061543"/>
            <a:ext cx="4815421" cy="5109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rgbClr val="C00000"/>
                </a:solidFill>
              </a:rPr>
              <a:t>MEYERHOLD:  </a:t>
            </a:r>
          </a:p>
          <a:p>
            <a:r>
              <a:rPr lang="nl-NL" dirty="0">
                <a:solidFill>
                  <a:srgbClr val="C00000"/>
                </a:solidFill>
              </a:rPr>
              <a:t>ABSTRACT – GROOTS </a:t>
            </a:r>
          </a:p>
          <a:p>
            <a:r>
              <a:rPr lang="nl-NL" sz="1600" dirty="0"/>
              <a:t>Bewegingen van acteurs vastgelegd</a:t>
            </a:r>
          </a:p>
          <a:p>
            <a:endParaRPr lang="nl-NL" sz="1600" dirty="0"/>
          </a:p>
          <a:p>
            <a:endParaRPr lang="nl-NL" sz="1600" dirty="0"/>
          </a:p>
          <a:p>
            <a:endParaRPr lang="nl-NL" sz="1600" dirty="0"/>
          </a:p>
          <a:p>
            <a:endParaRPr lang="nl-NL" sz="1600" dirty="0"/>
          </a:p>
          <a:p>
            <a:endParaRPr lang="nl-NL" sz="1600" dirty="0"/>
          </a:p>
          <a:p>
            <a:r>
              <a:rPr lang="nl-NL" sz="1600" b="1" dirty="0">
                <a:solidFill>
                  <a:srgbClr val="C00000"/>
                </a:solidFill>
              </a:rPr>
              <a:t>PISCATOR:</a:t>
            </a:r>
          </a:p>
          <a:p>
            <a:r>
              <a:rPr lang="nl-NL" sz="1600" dirty="0">
                <a:solidFill>
                  <a:srgbClr val="C00000"/>
                </a:solidFill>
              </a:rPr>
              <a:t>STUK MOET KRITISCH ZIJN EN AANZETTEN TOT DENKEN</a:t>
            </a:r>
          </a:p>
          <a:p>
            <a:r>
              <a:rPr lang="nl-NL" sz="1600" dirty="0"/>
              <a:t>Aansluiten bij Utopische gedachtegoed</a:t>
            </a:r>
          </a:p>
          <a:p>
            <a:endParaRPr lang="nl-NL" sz="1600" dirty="0"/>
          </a:p>
          <a:p>
            <a:endParaRPr lang="nl-NL" sz="1600" dirty="0"/>
          </a:p>
          <a:p>
            <a:endParaRPr lang="nl-NL" sz="1600" dirty="0"/>
          </a:p>
          <a:p>
            <a:endParaRPr lang="nl-NL" sz="1600" dirty="0"/>
          </a:p>
          <a:p>
            <a:endParaRPr lang="nl-NL" sz="1600" dirty="0"/>
          </a:p>
          <a:p>
            <a:r>
              <a:rPr lang="nl-NL" sz="1600" b="1" dirty="0">
                <a:solidFill>
                  <a:srgbClr val="C00000"/>
                </a:solidFill>
              </a:rPr>
              <a:t>BERTOLD BRECHT:</a:t>
            </a:r>
          </a:p>
          <a:p>
            <a:r>
              <a:rPr lang="nl-NL" sz="1600" dirty="0">
                <a:solidFill>
                  <a:srgbClr val="C00000"/>
                </a:solidFill>
              </a:rPr>
              <a:t>”LEERSTUK” </a:t>
            </a:r>
          </a:p>
          <a:p>
            <a:r>
              <a:rPr lang="nl-NL" sz="1600" dirty="0"/>
              <a:t>Inleven voorkomen door vervreemding toe te voegen </a:t>
            </a:r>
          </a:p>
          <a:p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B7B119C-7546-1F43-B258-16996F5490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30" b="19668"/>
          <a:stretch/>
        </p:blipFill>
        <p:spPr>
          <a:xfrm>
            <a:off x="3314064" y="0"/>
            <a:ext cx="3163984" cy="370275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1232F84-6058-284C-8116-9B10FD052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063" y="1073911"/>
            <a:ext cx="3163985" cy="429050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8174B26-E86C-2E44-8F6C-A3B866B5FB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307"/>
          <a:stretch/>
        </p:blipFill>
        <p:spPr>
          <a:xfrm>
            <a:off x="3314063" y="3638837"/>
            <a:ext cx="3163983" cy="323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4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34DD27-A8CB-B841-B0FA-59A4C88AF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72" y="260022"/>
            <a:ext cx="10515600" cy="1325563"/>
          </a:xfrm>
        </p:spPr>
        <p:txBody>
          <a:bodyPr>
            <a:normAutofit/>
          </a:bodyPr>
          <a:lstStyle/>
          <a:p>
            <a:r>
              <a:rPr lang="nl-NL" sz="8000" b="1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537BF3-5A5E-9745-B59C-7C727DD4A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4530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6600" b="1" dirty="0">
                <a:solidFill>
                  <a:srgbClr val="C00000"/>
                </a:solidFill>
              </a:rPr>
              <a:t>METHOD </a:t>
            </a:r>
          </a:p>
          <a:p>
            <a:pPr marL="0" indent="0">
              <a:buNone/>
            </a:pPr>
            <a:r>
              <a:rPr lang="nl-NL" sz="6600" b="1" dirty="0">
                <a:solidFill>
                  <a:srgbClr val="C00000"/>
                </a:solidFill>
              </a:rPr>
              <a:t>ACTING</a:t>
            </a:r>
          </a:p>
          <a:p>
            <a:pPr marL="0" indent="0">
              <a:buNone/>
            </a:pPr>
            <a:r>
              <a:rPr lang="nl-NL" sz="2000" b="1" dirty="0">
                <a:solidFill>
                  <a:srgbClr val="C00000"/>
                </a:solidFill>
              </a:rPr>
              <a:t>KONSTANTIN STANISLAVSKI</a:t>
            </a:r>
          </a:p>
          <a:p>
            <a:pPr marL="0" indent="0">
              <a:buNone/>
            </a:pPr>
            <a:r>
              <a:rPr lang="nl-NL" sz="1800" dirty="0"/>
              <a:t>Vanaf 1:33</a:t>
            </a:r>
          </a:p>
        </p:txBody>
      </p:sp>
      <p:pic>
        <p:nvPicPr>
          <p:cNvPr id="4" name="Onlinemedia 3" descr="Stanislavsky Acting Мethodology">
            <a:hlinkClick r:id="" action="ppaction://media"/>
            <a:extLst>
              <a:ext uri="{FF2B5EF4-FFF2-40B4-BE49-F238E27FC236}">
                <a16:creationId xmlns:a16="http://schemas.microsoft.com/office/drawing/2014/main" id="{EA58E0AD-7C9D-B142-A2AD-334B8E7A158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725466" y="1585585"/>
            <a:ext cx="7277348" cy="409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8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EA0729-51E2-2746-AE2E-6E6DA7B15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46" y="284357"/>
            <a:ext cx="10515600" cy="1325563"/>
          </a:xfrm>
        </p:spPr>
        <p:txBody>
          <a:bodyPr>
            <a:normAutofit/>
          </a:bodyPr>
          <a:lstStyle/>
          <a:p>
            <a:r>
              <a:rPr lang="nl-NL" sz="6000" b="1" dirty="0">
                <a:solidFill>
                  <a:srgbClr val="C00000"/>
                </a:solidFill>
              </a:rPr>
              <a:t>WAT WILLEN DE MAKERS </a:t>
            </a:r>
            <a:br>
              <a:rPr lang="nl-NL" sz="6000" b="1" dirty="0">
                <a:solidFill>
                  <a:srgbClr val="C00000"/>
                </a:solidFill>
              </a:rPr>
            </a:br>
            <a:r>
              <a:rPr lang="nl-NL" sz="1600" b="1" dirty="0">
                <a:solidFill>
                  <a:srgbClr val="C00000"/>
                </a:solidFill>
              </a:rPr>
              <a:t>rond 1960</a:t>
            </a:r>
            <a:endParaRPr lang="nl-NL" sz="6000" b="1" dirty="0">
              <a:solidFill>
                <a:srgbClr val="C0000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E5FCB9-8CF1-E543-AD1D-BB1E7C5CA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746" y="2014812"/>
            <a:ext cx="3260834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rgbClr val="C00000"/>
                </a:solidFill>
              </a:rPr>
              <a:t>GEENGAGEERDE STUKKEN </a:t>
            </a:r>
          </a:p>
          <a:p>
            <a:pPr marL="0" indent="0">
              <a:buNone/>
            </a:pPr>
            <a:endParaRPr lang="nl-NL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rgbClr val="C00000"/>
                </a:solidFill>
              </a:rPr>
              <a:t>TONEELSPELERS GAAN EXPERIMENTEREN </a:t>
            </a:r>
          </a:p>
          <a:p>
            <a:pPr marL="0" indent="0">
              <a:buNone/>
            </a:pPr>
            <a:endParaRPr lang="nl-NL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C00000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D54B032-9414-E046-A90D-6DE445A85965}"/>
              </a:ext>
            </a:extLst>
          </p:cNvPr>
          <p:cNvSpPr txBox="1"/>
          <p:nvPr/>
        </p:nvSpPr>
        <p:spPr>
          <a:xfrm>
            <a:off x="3375992" y="2096094"/>
            <a:ext cx="544001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Stukken waarbij je de mensen aanzet tot denken - </a:t>
            </a:r>
          </a:p>
          <a:p>
            <a:r>
              <a:rPr lang="nl-NL" dirty="0"/>
              <a:t>Een actueel maatschappelijk thema</a:t>
            </a:r>
          </a:p>
          <a:p>
            <a:r>
              <a:rPr lang="nl-NL" dirty="0"/>
              <a:t>Theater in het midden van de maatschappij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Dans wordt beweging</a:t>
            </a:r>
          </a:p>
          <a:p>
            <a:r>
              <a:rPr lang="nl-NL" dirty="0"/>
              <a:t>Objecten kunnen hun eigen rol krijgen </a:t>
            </a:r>
          </a:p>
          <a:p>
            <a:r>
              <a:rPr lang="nl-NL" dirty="0"/>
              <a:t>Toneelspelers scheppen hun eigen geluiden (musiceren)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4B2B420-888C-B043-80C9-2B35B62D101D}"/>
              </a:ext>
            </a:extLst>
          </p:cNvPr>
          <p:cNvSpPr txBox="1"/>
          <p:nvPr/>
        </p:nvSpPr>
        <p:spPr>
          <a:xfrm>
            <a:off x="9882751" y="3146011"/>
            <a:ext cx="2017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i="1" dirty="0">
                <a:solidFill>
                  <a:srgbClr val="C00000"/>
                </a:solidFill>
              </a:rPr>
              <a:t>Waar doen </a:t>
            </a:r>
          </a:p>
          <a:p>
            <a:pPr algn="ctr"/>
            <a:r>
              <a:rPr lang="nl-NL" i="1" dirty="0">
                <a:solidFill>
                  <a:srgbClr val="C00000"/>
                </a:solidFill>
              </a:rPr>
              <a:t>ze dat dan allemaal? </a:t>
            </a:r>
          </a:p>
        </p:txBody>
      </p:sp>
    </p:spTree>
    <p:extLst>
      <p:ext uri="{BB962C8B-B14F-4D97-AF65-F5344CB8AC3E}">
        <p14:creationId xmlns:p14="http://schemas.microsoft.com/office/powerpoint/2010/main" val="101164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B862E419-A25F-B347-9024-C6893C03C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4" b="1424"/>
          <a:stretch/>
        </p:blipFill>
        <p:spPr bwMode="auto">
          <a:xfrm>
            <a:off x="3825767" y="-21020"/>
            <a:ext cx="8366234" cy="687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36FCC42A-86C2-EC42-A396-BD583842E872}"/>
              </a:ext>
            </a:extLst>
          </p:cNvPr>
          <p:cNvCxnSpPr>
            <a:cxnSpLocks/>
          </p:cNvCxnSpPr>
          <p:nvPr/>
        </p:nvCxnSpPr>
        <p:spPr>
          <a:xfrm>
            <a:off x="0" y="3450020"/>
            <a:ext cx="4346713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831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C1ABC8-3273-304F-8CB4-44F59631D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2212"/>
            <a:ext cx="10515600" cy="1531663"/>
          </a:xfrm>
        </p:spPr>
        <p:txBody>
          <a:bodyPr>
            <a:normAutofit fontScale="90000"/>
          </a:bodyPr>
          <a:lstStyle/>
          <a:p>
            <a:r>
              <a:rPr lang="nl-NL" sz="6600" b="1" dirty="0">
                <a:solidFill>
                  <a:srgbClr val="C00000"/>
                </a:solidFill>
              </a:rPr>
              <a:t>POSTMODERNISME </a:t>
            </a:r>
            <a:br>
              <a:rPr lang="nl-NL" sz="6600" b="1" dirty="0">
                <a:solidFill>
                  <a:srgbClr val="C00000"/>
                </a:solidFill>
              </a:rPr>
            </a:br>
            <a:r>
              <a:rPr lang="nl-NL" sz="6600" b="1" dirty="0">
                <a:solidFill>
                  <a:srgbClr val="C00000"/>
                </a:solidFill>
              </a:rPr>
              <a:t>IN THEATER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64EF617-409E-7B4E-9B7C-35AD3BF16A99}"/>
              </a:ext>
            </a:extLst>
          </p:cNvPr>
          <p:cNvSpPr txBox="1"/>
          <p:nvPr/>
        </p:nvSpPr>
        <p:spPr>
          <a:xfrm>
            <a:off x="3326295" y="2507806"/>
            <a:ext cx="3473323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rgbClr val="C00000"/>
                </a:solidFill>
              </a:rPr>
              <a:t>CITATEN </a:t>
            </a:r>
          </a:p>
          <a:p>
            <a:endParaRPr lang="nl-NL" sz="2800" dirty="0">
              <a:solidFill>
                <a:srgbClr val="C00000"/>
              </a:solidFill>
            </a:endParaRPr>
          </a:p>
          <a:p>
            <a:r>
              <a:rPr lang="nl-NL" sz="2800" dirty="0">
                <a:solidFill>
                  <a:srgbClr val="C00000"/>
                </a:solidFill>
              </a:rPr>
              <a:t>INTERTEXTUALITEIT </a:t>
            </a:r>
          </a:p>
          <a:p>
            <a:endParaRPr lang="nl-NL" sz="2800" dirty="0">
              <a:solidFill>
                <a:srgbClr val="C00000"/>
              </a:solidFill>
            </a:endParaRPr>
          </a:p>
          <a:p>
            <a:r>
              <a:rPr lang="nl-NL" sz="2800" dirty="0">
                <a:solidFill>
                  <a:srgbClr val="C00000"/>
                </a:solidFill>
              </a:rPr>
              <a:t>THEATER STAAT </a:t>
            </a:r>
          </a:p>
          <a:p>
            <a:r>
              <a:rPr lang="nl-NL" sz="2800" dirty="0">
                <a:solidFill>
                  <a:srgbClr val="C00000"/>
                </a:solidFill>
              </a:rPr>
              <a:t>NIET IN “DIENST VAN.”</a:t>
            </a:r>
          </a:p>
          <a:p>
            <a:endParaRPr lang="nl-NL" sz="2800" dirty="0">
              <a:solidFill>
                <a:srgbClr val="C00000"/>
              </a:solidFill>
            </a:endParaRPr>
          </a:p>
          <a:p>
            <a:r>
              <a:rPr lang="nl-NL" sz="2800" dirty="0">
                <a:solidFill>
                  <a:srgbClr val="C00000"/>
                </a:solidFill>
              </a:rPr>
              <a:t>VORM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1596C3C-B98D-6E4B-9AF1-F5ED53955078}"/>
              </a:ext>
            </a:extLst>
          </p:cNvPr>
          <p:cNvSpPr txBox="1"/>
          <p:nvPr/>
        </p:nvSpPr>
        <p:spPr>
          <a:xfrm>
            <a:off x="3326295" y="2862469"/>
            <a:ext cx="469173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Ode aan </a:t>
            </a:r>
            <a:r>
              <a:rPr lang="nl-NL" dirty="0">
                <a:sym typeface="Wingdings" pitchFamily="2" charset="2"/>
              </a:rPr>
              <a:t> verwerking van muziek bijvoorbeeld</a:t>
            </a:r>
          </a:p>
          <a:p>
            <a:endParaRPr lang="nl-NL" dirty="0">
              <a:sym typeface="Wingdings" pitchFamily="2" charset="2"/>
            </a:endParaRPr>
          </a:p>
          <a:p>
            <a:endParaRPr lang="nl-NL" dirty="0">
              <a:sym typeface="Wingdings" pitchFamily="2" charset="2"/>
            </a:endParaRPr>
          </a:p>
          <a:p>
            <a:r>
              <a:rPr lang="nl-NL" dirty="0">
                <a:sym typeface="Wingdings" pitchFamily="2" charset="2"/>
              </a:rPr>
              <a:t>Verwerken van tekst</a:t>
            </a:r>
          </a:p>
          <a:p>
            <a:endParaRPr lang="nl-NL" dirty="0">
              <a:sym typeface="Wingdings" pitchFamily="2" charset="2"/>
            </a:endParaRPr>
          </a:p>
          <a:p>
            <a:endParaRPr lang="nl-NL" dirty="0">
              <a:sym typeface="Wingdings" pitchFamily="2" charset="2"/>
            </a:endParaRPr>
          </a:p>
          <a:p>
            <a:endParaRPr lang="nl-NL" dirty="0">
              <a:sym typeface="Wingdings" pitchFamily="2" charset="2"/>
            </a:endParaRPr>
          </a:p>
          <a:p>
            <a:endParaRPr lang="nl-NL" dirty="0">
              <a:sym typeface="Wingdings" pitchFamily="2" charset="2"/>
            </a:endParaRPr>
          </a:p>
          <a:p>
            <a:r>
              <a:rPr lang="nl-NL" dirty="0">
                <a:sym typeface="Wingdings" pitchFamily="2" charset="2"/>
              </a:rPr>
              <a:t>Autonomie </a:t>
            </a:r>
          </a:p>
          <a:p>
            <a:r>
              <a:rPr lang="nl-NL" dirty="0">
                <a:sym typeface="Wingdings" pitchFamily="2" charset="2"/>
              </a:rPr>
              <a:t> </a:t>
            </a:r>
          </a:p>
          <a:p>
            <a:endParaRPr lang="nl-NL" dirty="0">
              <a:sym typeface="Wingdings" pitchFamily="2" charset="2"/>
            </a:endParaRPr>
          </a:p>
          <a:p>
            <a:r>
              <a:rPr lang="nl-NL" dirty="0">
                <a:sym typeface="Wingdings" pitchFamily="2" charset="2"/>
              </a:rPr>
              <a:t>Vormgeving is belangrijk</a:t>
            </a:r>
          </a:p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AC4DAFB-7E2C-0D4F-AC0C-533919B21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223" y="-59635"/>
            <a:ext cx="3969795" cy="697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95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94648D-8345-1A49-9796-C4E038342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113" y="2472220"/>
            <a:ext cx="10515600" cy="1325563"/>
          </a:xfrm>
        </p:spPr>
        <p:txBody>
          <a:bodyPr>
            <a:noAutofit/>
          </a:bodyPr>
          <a:lstStyle/>
          <a:p>
            <a:r>
              <a:rPr lang="nl-NL" sz="6600" dirty="0">
                <a:solidFill>
                  <a:srgbClr val="C00000"/>
                </a:solidFill>
              </a:rPr>
              <a:t>WAAROM IS DOGTROEP POSTMODERN?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9D0E382-CA0D-1A4F-B7BD-E703285E8B05}"/>
              </a:ext>
            </a:extLst>
          </p:cNvPr>
          <p:cNvSpPr txBox="1"/>
          <p:nvPr/>
        </p:nvSpPr>
        <p:spPr>
          <a:xfrm>
            <a:off x="768626" y="892703"/>
            <a:ext cx="2228495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4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A4328B9-6AB6-C84A-8A2B-9279D9CFC187}"/>
              </a:ext>
            </a:extLst>
          </p:cNvPr>
          <p:cNvSpPr txBox="1"/>
          <p:nvPr/>
        </p:nvSpPr>
        <p:spPr>
          <a:xfrm>
            <a:off x="1264562" y="1550505"/>
            <a:ext cx="1236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C00000"/>
                </a:solidFill>
              </a:rPr>
              <a:t>VRAAGTIJD</a:t>
            </a:r>
          </a:p>
        </p:txBody>
      </p:sp>
    </p:spTree>
    <p:extLst>
      <p:ext uri="{BB962C8B-B14F-4D97-AF65-F5344CB8AC3E}">
        <p14:creationId xmlns:p14="http://schemas.microsoft.com/office/powerpoint/2010/main" val="1711955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F63CBB42-975D-4B42-805A-33C31199399F}"/>
              </a:ext>
            </a:extLst>
          </p:cNvPr>
          <p:cNvSpPr txBox="1"/>
          <p:nvPr/>
        </p:nvSpPr>
        <p:spPr>
          <a:xfrm>
            <a:off x="1497496" y="1828800"/>
            <a:ext cx="832792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600" b="1" dirty="0">
                <a:solidFill>
                  <a:srgbClr val="C00000"/>
                </a:solidFill>
              </a:rPr>
              <a:t>MUSICAL</a:t>
            </a:r>
          </a:p>
        </p:txBody>
      </p:sp>
    </p:spTree>
    <p:extLst>
      <p:ext uri="{BB962C8B-B14F-4D97-AF65-F5344CB8AC3E}">
        <p14:creationId xmlns:p14="http://schemas.microsoft.com/office/powerpoint/2010/main" val="251276689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260</Words>
  <Application>Microsoft Macintosh PowerPoint</Application>
  <PresentationFormat>Breedbeeld</PresentationFormat>
  <Paragraphs>156</Paragraphs>
  <Slides>13</Slides>
  <Notes>0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TONEEL  &amp;  BEELDENDE KUNST </vt:lpstr>
      <vt:lpstr> </vt:lpstr>
      <vt:lpstr>WAT WILLEN DE MAKERS  rond 1960</vt:lpstr>
      <vt:lpstr>PowerPoint-presentatie</vt:lpstr>
      <vt:lpstr>POSTMODERNISME  IN THEATER</vt:lpstr>
      <vt:lpstr>WAAROM IS DOGTROEP POSTMODERN? </vt:lpstr>
      <vt:lpstr>PowerPoint-presentatie</vt:lpstr>
      <vt:lpstr>WAT IS  EEN  MUSICAL ?</vt:lpstr>
      <vt:lpstr>WEST SIDE STORY &amp; HAIRSPRAY </vt:lpstr>
      <vt:lpstr>HOOG &amp; LAAG </vt:lpstr>
      <vt:lpstr>EINDE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VWO 6</dc:title>
  <dc:creator>Mahika Knopper</dc:creator>
  <cp:lastModifiedBy>Mahika Knopper</cp:lastModifiedBy>
  <cp:revision>26</cp:revision>
  <dcterms:created xsi:type="dcterms:W3CDTF">2020-10-18T11:58:40Z</dcterms:created>
  <dcterms:modified xsi:type="dcterms:W3CDTF">2020-10-18T17:35:07Z</dcterms:modified>
</cp:coreProperties>
</file>